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92" r:id="rId2"/>
    <p:sldId id="283" r:id="rId3"/>
    <p:sldId id="297" r:id="rId4"/>
    <p:sldId id="256" r:id="rId5"/>
    <p:sldId id="284" r:id="rId6"/>
    <p:sldId id="291" r:id="rId7"/>
    <p:sldId id="271" r:id="rId8"/>
    <p:sldId id="295" r:id="rId9"/>
    <p:sldId id="274" r:id="rId10"/>
    <p:sldId id="278" r:id="rId11"/>
    <p:sldId id="276" r:id="rId12"/>
    <p:sldId id="265" r:id="rId13"/>
    <p:sldId id="285" r:id="rId14"/>
    <p:sldId id="266" r:id="rId15"/>
    <p:sldId id="288" r:id="rId16"/>
    <p:sldId id="267" r:id="rId17"/>
    <p:sldId id="293" r:id="rId18"/>
    <p:sldId id="269" r:id="rId19"/>
    <p:sldId id="268" r:id="rId20"/>
    <p:sldId id="296"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autoAdjust="0"/>
    <p:restoredTop sz="94709" autoAdjust="0"/>
  </p:normalViewPr>
  <p:slideViewPr>
    <p:cSldViewPr>
      <p:cViewPr varScale="1">
        <p:scale>
          <a:sx n="65" d="100"/>
          <a:sy n="65" d="100"/>
        </p:scale>
        <p:origin x="-1284" y="-64"/>
      </p:cViewPr>
      <p:guideLst>
        <p:guide orient="horz" pos="2160"/>
        <p:guide pos="2880"/>
      </p:guideLst>
    </p:cSldViewPr>
  </p:slideViewPr>
  <p:outlineViewPr>
    <p:cViewPr>
      <p:scale>
        <a:sx n="33" d="100"/>
        <a:sy n="33" d="100"/>
      </p:scale>
      <p:origin x="42" y="5772"/>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D9AEF8F0-E945-444A-9658-8DD5ECEDB6E4}" type="datetimeFigureOut">
              <a:rPr lang="en-US"/>
              <a:pPr>
                <a:defRPr/>
              </a:pPr>
              <a:t>10/31/2016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7D8F1190-40CA-49D7-BD9C-4E019FCA298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ar-IQ" smtClean="0"/>
          </a:p>
        </p:txBody>
      </p:sp>
      <p:sp>
        <p:nvSpPr>
          <p:cNvPr id="4" name="Slide Number Placeholder 3"/>
          <p:cNvSpPr>
            <a:spLocks noGrp="1"/>
          </p:cNvSpPr>
          <p:nvPr>
            <p:ph type="sldNum" sz="quarter" idx="5"/>
          </p:nvPr>
        </p:nvSpPr>
        <p:spPr/>
        <p:txBody>
          <a:bodyPr/>
          <a:lstStyle/>
          <a:p>
            <a:pPr>
              <a:defRPr/>
            </a:pPr>
            <a:fld id="{E05F2BB3-C4B2-4BC8-A17B-337DA9E5EBF5}" type="slidenum">
              <a:rPr lang="en-US" smtClean="0"/>
              <a:pPr>
                <a:defRPr/>
              </a:pPr>
              <a:t>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ar-IQ" smtClean="0"/>
          </a:p>
        </p:txBody>
      </p:sp>
      <p:sp>
        <p:nvSpPr>
          <p:cNvPr id="18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8D6D337-FF1F-4AB7-84D1-D170737F809E}" type="slidenum">
              <a:rPr lang="en-US" smtClean="0"/>
              <a:pPr fontAlgn="base">
                <a:spcBef>
                  <a:spcPct val="0"/>
                </a:spcBef>
                <a:spcAft>
                  <a:spcPct val="0"/>
                </a:spcAft>
                <a:defRPr/>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DE345688-5DC3-474B-A51F-19600CDC2BED}" type="datetimeFigureOut">
              <a:rPr lang="en-US"/>
              <a:pPr>
                <a:defRPr/>
              </a:pPr>
              <a:t>10/31/2016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FBBD3CB-0735-489C-88DD-6BD57E66A5D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60B0F3D-1B4D-4ACC-A97C-585D1E6A4268}" type="datetimeFigureOut">
              <a:rPr lang="en-US"/>
              <a:pPr>
                <a:defRPr/>
              </a:pPr>
              <a:t>10/31/2016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DCB722E-29E1-4599-8794-35531A66FE7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1B0F94C-0CB0-475C-9FAE-270D82408E9A}" type="datetimeFigureOut">
              <a:rPr lang="en-US"/>
              <a:pPr>
                <a:defRPr/>
              </a:pPr>
              <a:t>10/31/2016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2470706-D047-48D2-9D13-6F99DD658C4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B17AA3D-E31F-4CB4-B108-C08D936F39E1}" type="datetimeFigureOut">
              <a:rPr lang="en-US"/>
              <a:pPr>
                <a:defRPr/>
              </a:pPr>
              <a:t>10/31/2016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52DCA22-46C2-4483-A694-E9977C3863D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686CA24-5C33-41D7-B2ED-9DF9C28D1DC6}" type="datetimeFigureOut">
              <a:rPr lang="en-US"/>
              <a:pPr>
                <a:defRPr/>
              </a:pPr>
              <a:t>10/31/2016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6825C51-38D6-4EC9-B2E8-42C7E28B4AD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59BF5DC-42C2-441F-A5BA-B4AC2C275E5B}" type="datetimeFigureOut">
              <a:rPr lang="en-US"/>
              <a:pPr>
                <a:defRPr/>
              </a:pPr>
              <a:t>10/31/2016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4F6A993-C15A-4201-AB0A-0BBBA448C58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1EAB475-728A-4E8F-A10D-A5DAD92006E1}" type="datetimeFigureOut">
              <a:rPr lang="en-US"/>
              <a:pPr>
                <a:defRPr/>
              </a:pPr>
              <a:t>10/31/2016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00753C7-435D-4B47-A0CD-6473A60F3A2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AA7880E-EC23-48C9-925D-9734FF454859}" type="datetimeFigureOut">
              <a:rPr lang="en-US"/>
              <a:pPr>
                <a:defRPr/>
              </a:pPr>
              <a:t>10/31/2016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AF603B4-8B0C-4BE8-92DD-0923BB5BFB1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B411E66-DFF8-4E93-84A1-F65507B83BCC}" type="datetimeFigureOut">
              <a:rPr lang="en-US"/>
              <a:pPr>
                <a:defRPr/>
              </a:pPr>
              <a:t>10/31/2016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08C841E-65CD-42C7-96FD-2C0BA7EE466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6610671-CDCF-469E-8A93-F41F3EEF1D9E}" type="datetimeFigureOut">
              <a:rPr lang="en-US"/>
              <a:pPr>
                <a:defRPr/>
              </a:pPr>
              <a:t>10/31/2016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9069E2F-3D93-4204-9968-2282AACC7AB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8828927-C3A6-40A8-8ED3-B6F0C0862BE9}" type="datetimeFigureOut">
              <a:rPr lang="en-US"/>
              <a:pPr>
                <a:defRPr/>
              </a:pPr>
              <a:t>10/31/2016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E5E2784-E122-4DF4-AF3B-B558B526D37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64C9BB82-A9A4-4DEE-9EE4-1C7DA56948BA}" type="datetimeFigureOut">
              <a:rPr lang="en-US"/>
              <a:pPr>
                <a:defRPr/>
              </a:pPr>
              <a:t>10/31/2016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90C12C6F-6BFF-4770-8F85-FFE0FD73559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en.wikipedia.org/wiki/Cushing's_syndrome" TargetMode="External"/><Relationship Id="rId2" Type="http://schemas.openxmlformats.org/officeDocument/2006/relationships/hyperlink" Target="http://en.wikipedia.org/wiki/Prader-Willi_syndrome" TargetMode="External"/><Relationship Id="rId1" Type="http://schemas.openxmlformats.org/officeDocument/2006/relationships/slideLayout" Target="../slideLayouts/slideLayout2.xml"/><Relationship Id="rId4" Type="http://schemas.openxmlformats.org/officeDocument/2006/relationships/hyperlink" Target="http://en.wikipedia.org/wiki/Hypothyroidis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en.wikipedia.org/wiki/Sibutramine" TargetMode="External"/><Relationship Id="rId2" Type="http://schemas.openxmlformats.org/officeDocument/2006/relationships/hyperlink" Target="http://en.wikipedia.org/wiki/Orlista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hyperlink" Target="http://en.wikipedia.org/wiki/Body_mass_inde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hyperlink" Target="http://en.wikipedia.org/wiki/Soft_drink" TargetMode="External"/><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jpeg"/><Relationship Id="rId5" Type="http://schemas.openxmlformats.org/officeDocument/2006/relationships/hyperlink" Target="http://en.wikipedia.org/wiki/Breastfeeding" TargetMode="External"/><Relationship Id="rId4" Type="http://schemas.openxmlformats.org/officeDocument/2006/relationships/hyperlink" Target="http://en.wikipedia.org/wiki/Fast_foo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5400" dirty="0" smtClean="0"/>
              <a:t>obesity</a:t>
            </a:r>
            <a:endParaRPr lang="ar-IQ" sz="5400" dirty="0"/>
          </a:p>
        </p:txBody>
      </p:sp>
      <p:sp>
        <p:nvSpPr>
          <p:cNvPr id="6" name="Text Placeholder 5"/>
          <p:cNvSpPr>
            <a:spLocks noGrp="1"/>
          </p:cNvSpPr>
          <p:nvPr>
            <p:ph type="body" sz="half" idx="2"/>
          </p:nvPr>
        </p:nvSpPr>
        <p:spPr/>
        <p:txBody>
          <a:bodyPr/>
          <a:lstStyle/>
          <a:p>
            <a:endParaRPr lang="ar-IQ" dirty="0"/>
          </a:p>
        </p:txBody>
      </p:sp>
      <p:pic>
        <p:nvPicPr>
          <p:cNvPr id="7" name="Picture 2" descr="C:\Users\Dr Shahenaz Mahmoud\Desktop\obesity[1].jpg"/>
          <p:cNvPicPr>
            <a:picLocks noGrp="1" noChangeAspect="1" noChangeArrowheads="1"/>
          </p:cNvPicPr>
          <p:nvPr>
            <p:ph idx="1"/>
          </p:nvPr>
        </p:nvPicPr>
        <p:blipFill>
          <a:blip r:embed="rId2"/>
          <a:srcRect/>
          <a:stretch>
            <a:fillRect/>
          </a:stretch>
        </p:blipFill>
        <p:spPr>
          <a:xfrm>
            <a:off x="838200" y="1543021"/>
            <a:ext cx="7848600" cy="4324379"/>
          </a:xfr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a:solidFill>
            <a:schemeClr val="bg1"/>
          </a:solidFill>
        </p:spPr>
        <p:txBody>
          <a:bodyPr rtlCol="0">
            <a:normAutofit/>
          </a:bodyPr>
          <a:lstStyle/>
          <a:p>
            <a:pPr eaLnBrk="1" fontAlgn="auto" hangingPunct="1">
              <a:spcAft>
                <a:spcPts val="0"/>
              </a:spcAft>
              <a:buFont typeface="Arial" pitchFamily="34" charset="0"/>
              <a:buNone/>
              <a:defRPr/>
            </a:pPr>
            <a:endParaRPr lang="en-US" b="1" dirty="0" smtClean="0">
              <a:solidFill>
                <a:srgbClr val="C00000"/>
              </a:solidFill>
            </a:endParaRPr>
          </a:p>
          <a:p>
            <a:pPr eaLnBrk="1" fontAlgn="auto" hangingPunct="1">
              <a:spcAft>
                <a:spcPts val="0"/>
              </a:spcAft>
              <a:buFont typeface="Arial" pitchFamily="34" charset="0"/>
              <a:buNone/>
              <a:defRPr/>
            </a:pPr>
            <a:r>
              <a:rPr lang="en-US" b="1" dirty="0" smtClean="0">
                <a:solidFill>
                  <a:srgbClr val="C00000"/>
                </a:solidFill>
              </a:rPr>
              <a:t>Sedentary lifestyle</a:t>
            </a:r>
          </a:p>
          <a:p>
            <a:pPr eaLnBrk="1" fontAlgn="auto" hangingPunct="1">
              <a:spcAft>
                <a:spcPts val="0"/>
              </a:spcAft>
              <a:defRPr/>
            </a:pPr>
            <a:r>
              <a:rPr lang="en-US" b="1" dirty="0" smtClean="0"/>
              <a:t>Physical inactivity</a:t>
            </a:r>
          </a:p>
          <a:p>
            <a:pPr eaLnBrk="1" fontAlgn="auto" hangingPunct="1">
              <a:spcAft>
                <a:spcPts val="0"/>
              </a:spcAft>
              <a:defRPr/>
            </a:pPr>
            <a:r>
              <a:rPr lang="en-US" b="1" dirty="0" smtClean="0"/>
              <a:t>S</a:t>
            </a:r>
            <a:r>
              <a:rPr lang="en-US" b="1" dirty="0" smtClean="0"/>
              <a:t>tationary </a:t>
            </a:r>
            <a:r>
              <a:rPr lang="en-US" b="1" dirty="0" smtClean="0"/>
              <a:t>activities such as playing video games or watching TV.  </a:t>
            </a:r>
          </a:p>
          <a:p>
            <a:pPr eaLnBrk="1" fontAlgn="auto" hangingPunct="1">
              <a:spcAft>
                <a:spcPts val="0"/>
              </a:spcAft>
              <a:defRPr/>
            </a:pPr>
            <a:r>
              <a:rPr lang="en-US" b="1" dirty="0" smtClean="0"/>
              <a:t>Technological activities are not the only household influences of childhood obesity.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Users\Dr Shahenaz Mahmoud\Desktop\400px-childhood_obesity1[1].jpg"/>
          <p:cNvPicPr>
            <a:picLocks noGrp="1" noChangeAspect="1" noChangeArrowheads="1"/>
          </p:cNvPicPr>
          <p:nvPr>
            <p:ph idx="1"/>
          </p:nvPr>
        </p:nvPicPr>
        <p:blipFill>
          <a:blip r:embed="rId2"/>
          <a:srcRect/>
          <a:stretch>
            <a:fillRect/>
          </a:stretch>
        </p:blipFill>
        <p:spPr>
          <a:xfrm>
            <a:off x="4724400" y="762000"/>
            <a:ext cx="3505200" cy="5257800"/>
          </a:xfrm>
        </p:spPr>
      </p:pic>
      <p:pic>
        <p:nvPicPr>
          <p:cNvPr id="12291" name="Picture 3" descr="C:\Users\Dr Shahenaz Mahmoud\Desktop\obesity2[1].jpg"/>
          <p:cNvPicPr>
            <a:picLocks noChangeAspect="1" noChangeArrowheads="1"/>
          </p:cNvPicPr>
          <p:nvPr/>
        </p:nvPicPr>
        <p:blipFill>
          <a:blip r:embed="rId3"/>
          <a:srcRect/>
          <a:stretch>
            <a:fillRect/>
          </a:stretch>
        </p:blipFill>
        <p:spPr bwMode="auto">
          <a:xfrm>
            <a:off x="609600" y="762000"/>
            <a:ext cx="3886200" cy="5410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a:gradFill flip="none" rotWithShape="1">
            <a:gsLst>
              <a:gs pos="0">
                <a:srgbClr val="FFFFFF"/>
              </a:gs>
              <a:gs pos="7001">
                <a:srgbClr val="E6E6E6"/>
              </a:gs>
              <a:gs pos="32001">
                <a:srgbClr val="7D8496"/>
              </a:gs>
              <a:gs pos="47000">
                <a:srgbClr val="E6E6E6"/>
              </a:gs>
              <a:gs pos="85001">
                <a:srgbClr val="7D8496"/>
              </a:gs>
              <a:gs pos="100000">
                <a:srgbClr val="E6E6E6"/>
              </a:gs>
            </a:gsLst>
            <a:lin ang="8100000" scaled="1"/>
            <a:tileRect/>
          </a:gradFill>
        </p:spPr>
        <p:txBody>
          <a:bodyPr rtlCol="0">
            <a:normAutofit/>
          </a:bodyPr>
          <a:lstStyle/>
          <a:p>
            <a:pPr eaLnBrk="1" fontAlgn="auto" hangingPunct="1">
              <a:spcAft>
                <a:spcPts val="0"/>
              </a:spcAft>
              <a:buFont typeface="Arial" pitchFamily="34" charset="0"/>
              <a:buNone/>
              <a:defRPr/>
            </a:pPr>
            <a:r>
              <a:rPr lang="en-US" sz="4400" dirty="0" smtClean="0">
                <a:cs typeface="+mj-cs"/>
              </a:rPr>
              <a:t>Genetics</a:t>
            </a:r>
          </a:p>
          <a:p>
            <a:pPr eaLnBrk="1" fontAlgn="auto" hangingPunct="1">
              <a:spcAft>
                <a:spcPts val="0"/>
              </a:spcAft>
              <a:buNone/>
              <a:defRPr/>
            </a:pPr>
            <a:endParaRPr lang="en-US" dirty="0" smtClean="0">
              <a:cs typeface="+mj-cs"/>
              <a:hlinkClick r:id="rId2" tooltip="Prader-Willi syndrome"/>
            </a:endParaRPr>
          </a:p>
          <a:p>
            <a:pPr eaLnBrk="1" fontAlgn="auto" hangingPunct="1">
              <a:spcAft>
                <a:spcPts val="0"/>
              </a:spcAft>
              <a:defRPr/>
            </a:pPr>
            <a:r>
              <a:rPr lang="en-US" dirty="0" err="1" smtClean="0">
                <a:cs typeface="+mj-cs"/>
                <a:hlinkClick r:id="rId2" tooltip="Prader-Willi syndrome"/>
              </a:rPr>
              <a:t>Prader-Willi</a:t>
            </a:r>
            <a:r>
              <a:rPr lang="en-US" dirty="0" smtClean="0">
                <a:cs typeface="+mj-cs"/>
                <a:hlinkClick r:id="rId2" tooltip="Prader-Willi syndrome"/>
              </a:rPr>
              <a:t> syndrome</a:t>
            </a:r>
            <a:endParaRPr lang="en-US" dirty="0" smtClean="0">
              <a:cs typeface="+mj-cs"/>
            </a:endParaRPr>
          </a:p>
          <a:p>
            <a:pPr eaLnBrk="1" fontAlgn="auto" hangingPunct="1">
              <a:spcAft>
                <a:spcPts val="0"/>
              </a:spcAft>
              <a:buFont typeface="Arial" pitchFamily="34" charset="0"/>
              <a:buNone/>
              <a:defRPr/>
            </a:pPr>
            <a:r>
              <a:rPr lang="en-US" dirty="0" smtClean="0">
                <a:cs typeface="+mj-cs"/>
              </a:rPr>
              <a:t>poor linear growth, development delay, </a:t>
            </a:r>
            <a:r>
              <a:rPr lang="en-US" dirty="0" err="1" smtClean="0">
                <a:cs typeface="+mj-cs"/>
              </a:rPr>
              <a:t>dysmorphic</a:t>
            </a:r>
            <a:r>
              <a:rPr lang="en-US" dirty="0" smtClean="0">
                <a:cs typeface="+mj-cs"/>
              </a:rPr>
              <a:t> facial features ,</a:t>
            </a:r>
            <a:r>
              <a:rPr lang="en-US" dirty="0" err="1" smtClean="0">
                <a:cs typeface="+mj-cs"/>
              </a:rPr>
              <a:t>hypotonia</a:t>
            </a:r>
            <a:r>
              <a:rPr lang="en-US" dirty="0" smtClean="0">
                <a:cs typeface="+mj-cs"/>
              </a:rPr>
              <a:t> and un descended testis</a:t>
            </a:r>
          </a:p>
          <a:p>
            <a:pPr eaLnBrk="1" fontAlgn="auto" hangingPunct="1">
              <a:spcAft>
                <a:spcPts val="0"/>
              </a:spcAft>
              <a:defRPr/>
            </a:pPr>
            <a:r>
              <a:rPr lang="en-US" dirty="0" smtClean="0">
                <a:hlinkClick r:id="rId3" tooltip="Cushing's syndrome"/>
              </a:rPr>
              <a:t>Cushing's syndrome</a:t>
            </a:r>
            <a:endParaRPr lang="en-US" dirty="0" smtClean="0"/>
          </a:p>
          <a:p>
            <a:pPr eaLnBrk="1" fontAlgn="auto" hangingPunct="1">
              <a:spcAft>
                <a:spcPts val="0"/>
              </a:spcAft>
              <a:defRPr/>
            </a:pPr>
            <a:r>
              <a:rPr lang="en-US" dirty="0" smtClean="0">
                <a:hlinkClick r:id="rId4" tooltip="Hypothyroidism"/>
              </a:rPr>
              <a:t>Hypothyroidism</a:t>
            </a:r>
            <a:endParaRPr lang="en-US" dirty="0">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152400"/>
            <a:ext cx="8229600" cy="5897562"/>
          </a:xfrm>
          <a:solidFill>
            <a:schemeClr val="accent1">
              <a:lumMod val="20000"/>
              <a:lumOff val="80000"/>
            </a:schemeClr>
          </a:solidFill>
          <a:ln>
            <a:solidFill>
              <a:srgbClr val="FFFF00"/>
            </a:solidFill>
          </a:ln>
        </p:spPr>
        <p:txBody>
          <a:bodyPr/>
          <a:lstStyle/>
          <a:p>
            <a:pPr algn="l">
              <a:defRPr/>
            </a:pPr>
            <a:r>
              <a:rPr lang="en-US" sz="3200" b="1" dirty="0" smtClean="0">
                <a:solidFill>
                  <a:srgbClr val="C00000"/>
                </a:solidFill>
              </a:rPr>
              <a:t>Medications :</a:t>
            </a:r>
            <a:r>
              <a:rPr lang="en-US" sz="3200" b="1" dirty="0" smtClean="0"/>
              <a:t/>
            </a:r>
            <a:br>
              <a:rPr lang="en-US" sz="3200" b="1" dirty="0" smtClean="0"/>
            </a:br>
            <a:r>
              <a:rPr lang="en-US" sz="3200" b="1" dirty="0" err="1" smtClean="0"/>
              <a:t>Cortisol</a:t>
            </a:r>
            <a:r>
              <a:rPr lang="en-US" sz="3200" b="1" dirty="0" smtClean="0"/>
              <a:t> and other </a:t>
            </a:r>
            <a:r>
              <a:rPr lang="en-US" sz="3200" b="1" dirty="0" err="1" smtClean="0"/>
              <a:t>glucocorticoids</a:t>
            </a:r>
            <a:r>
              <a:rPr lang="en-US" sz="3200" b="1" dirty="0" smtClean="0"/>
              <a:t/>
            </a:r>
            <a:br>
              <a:rPr lang="en-US" sz="3200" b="1" dirty="0" smtClean="0"/>
            </a:br>
            <a:r>
              <a:rPr lang="en-US" sz="3200" b="1" dirty="0" err="1" smtClean="0"/>
              <a:t>Sulfonylureas</a:t>
            </a:r>
            <a:r>
              <a:rPr lang="en-US" sz="3200" b="1" dirty="0" smtClean="0"/>
              <a:t/>
            </a:r>
            <a:br>
              <a:rPr lang="en-US" sz="3200" b="1" dirty="0" smtClean="0"/>
            </a:br>
            <a:r>
              <a:rPr lang="en-US" sz="3200" b="1" dirty="0" err="1" smtClean="0"/>
              <a:t>Tricyclic</a:t>
            </a:r>
            <a:r>
              <a:rPr lang="en-US" sz="3200" b="1" dirty="0" smtClean="0"/>
              <a:t> antidepressants (TCAs)</a:t>
            </a:r>
            <a:br>
              <a:rPr lang="en-US" sz="3200" b="1" dirty="0" smtClean="0"/>
            </a:br>
            <a:r>
              <a:rPr lang="en-US" sz="3200" b="1" dirty="0" smtClean="0"/>
              <a:t>Monoamine </a:t>
            </a:r>
            <a:r>
              <a:rPr lang="en-US" sz="3200" b="1" dirty="0" err="1" smtClean="0"/>
              <a:t>oxidase</a:t>
            </a:r>
            <a:r>
              <a:rPr lang="en-US" sz="3200" b="1" dirty="0" smtClean="0"/>
              <a:t> inhibitors (MAOIs), such as </a:t>
            </a:r>
            <a:r>
              <a:rPr lang="en-US" sz="3200" b="1" dirty="0" err="1" smtClean="0"/>
              <a:t>phenelzine</a:t>
            </a:r>
            <a:r>
              <a:rPr lang="en-US" sz="3200" b="1" dirty="0" smtClean="0"/>
              <a:t/>
            </a:r>
            <a:br>
              <a:rPr lang="en-US" sz="3200" b="1" dirty="0" smtClean="0"/>
            </a:br>
            <a:r>
              <a:rPr lang="en-US" sz="3200" b="1" dirty="0" smtClean="0"/>
              <a:t/>
            </a:r>
            <a:br>
              <a:rPr lang="en-US" sz="3200" b="1" dirty="0" smtClean="0"/>
            </a:br>
            <a:endParaRPr lang="ar-IQ"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5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a:solidFill>
            <a:schemeClr val="bg1"/>
          </a:solidFill>
        </p:spPr>
        <p:txBody>
          <a:bodyPr rtlCol="0">
            <a:normAutofit/>
          </a:bodyPr>
          <a:lstStyle/>
          <a:p>
            <a:pPr eaLnBrk="1" fontAlgn="auto" hangingPunct="1">
              <a:spcAft>
                <a:spcPts val="0"/>
              </a:spcAft>
              <a:buFont typeface="Arial" pitchFamily="34" charset="0"/>
              <a:buNone/>
              <a:defRPr/>
            </a:pPr>
            <a:r>
              <a:rPr lang="en-US" sz="4200" b="1" dirty="0" smtClean="0"/>
              <a:t>Home environment</a:t>
            </a:r>
          </a:p>
          <a:p>
            <a:pPr eaLnBrk="1" fontAlgn="auto" hangingPunct="1">
              <a:spcAft>
                <a:spcPts val="0"/>
              </a:spcAft>
              <a:defRPr/>
            </a:pPr>
            <a:r>
              <a:rPr lang="en-US" b="1" dirty="0" smtClean="0"/>
              <a:t>Children's food choices are also influenced by family meals.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3"/>
          <p:cNvSpPr>
            <a:spLocks noGrp="1"/>
          </p:cNvSpPr>
          <p:nvPr>
            <p:ph type="title"/>
          </p:nvPr>
        </p:nvSpPr>
        <p:spPr/>
        <p:txBody>
          <a:bodyPr/>
          <a:lstStyle/>
          <a:p>
            <a:endParaRPr lang="ar-IQ" smtClean="0"/>
          </a:p>
        </p:txBody>
      </p:sp>
      <p:sp>
        <p:nvSpPr>
          <p:cNvPr id="17411" name="Text Placeholder 5"/>
          <p:cNvSpPr>
            <a:spLocks noGrp="1"/>
          </p:cNvSpPr>
          <p:nvPr>
            <p:ph type="body" sz="half" idx="2"/>
          </p:nvPr>
        </p:nvSpPr>
        <p:spPr>
          <a:xfrm>
            <a:off x="228600" y="1435101"/>
            <a:ext cx="3886200" cy="3594100"/>
          </a:xfrm>
        </p:spPr>
        <p:txBody>
          <a:bodyPr/>
          <a:lstStyle/>
          <a:p>
            <a:r>
              <a:rPr lang="en-US" sz="2800" b="1" dirty="0" smtClean="0">
                <a:solidFill>
                  <a:srgbClr val="C00000"/>
                </a:solidFill>
              </a:rPr>
              <a:t>Signs and symptoms </a:t>
            </a:r>
            <a:r>
              <a:rPr lang="en-US" sz="2800" b="1" dirty="0" smtClean="0"/>
              <a:t/>
            </a:r>
            <a:br>
              <a:rPr lang="en-US" sz="2800" b="1" dirty="0" smtClean="0"/>
            </a:br>
            <a:r>
              <a:rPr lang="en-US" sz="2800" b="1" dirty="0" smtClean="0"/>
              <a:t>· Feeling of tight clothes </a:t>
            </a:r>
            <a:br>
              <a:rPr lang="en-US" sz="2800" b="1" dirty="0" smtClean="0"/>
            </a:br>
            <a:r>
              <a:rPr lang="en-US" sz="2800" b="1" dirty="0" smtClean="0"/>
              <a:t>· Excessive weight gain </a:t>
            </a:r>
            <a:br>
              <a:rPr lang="en-US" sz="2800" b="1" dirty="0" smtClean="0"/>
            </a:br>
            <a:r>
              <a:rPr lang="en-US" sz="2800" b="1" dirty="0" smtClean="0"/>
              <a:t>· Shortness of breath </a:t>
            </a:r>
            <a:br>
              <a:rPr lang="en-US" sz="2800" b="1" dirty="0" smtClean="0"/>
            </a:br>
            <a:r>
              <a:rPr lang="en-US" sz="2800" b="1" dirty="0" smtClean="0"/>
              <a:t>· High blood and cholesterol levels </a:t>
            </a:r>
            <a:br>
              <a:rPr lang="en-US" sz="2800" b="1" dirty="0" smtClean="0"/>
            </a:br>
            <a:r>
              <a:rPr lang="en-US" sz="2800" b="1" dirty="0" smtClean="0"/>
              <a:t>· Heartburn </a:t>
            </a:r>
            <a:endParaRPr lang="ar-IQ" sz="2800" b="1" dirty="0" smtClean="0"/>
          </a:p>
        </p:txBody>
      </p:sp>
      <p:pic>
        <p:nvPicPr>
          <p:cNvPr id="17412" name="Picture 2" descr="C:\Users\Dr Shahenaz Mahmoud\Desktop\236b3ef81b8f7f270fae829c22c41314_lm[1].jpg"/>
          <p:cNvPicPr>
            <a:picLocks noGrp="1" noChangeAspect="1" noChangeArrowheads="1"/>
          </p:cNvPicPr>
          <p:nvPr>
            <p:ph idx="1"/>
          </p:nvPr>
        </p:nvPicPr>
        <p:blipFill>
          <a:blip r:embed="rId2"/>
          <a:srcRect/>
          <a:stretch>
            <a:fillRect/>
          </a:stretch>
        </p:blipFill>
        <p:spPr>
          <a:xfrm>
            <a:off x="3886200" y="838200"/>
            <a:ext cx="4292600" cy="41910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fade">
                                      <p:cBhvr>
                                        <p:cTn id="7" dur="2000"/>
                                        <p:tgtEl>
                                          <p:spTgt spid="174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686800" cy="5745163"/>
          </a:xfrm>
          <a:solidFill>
            <a:schemeClr val="bg1"/>
          </a:solidFill>
        </p:spPr>
        <p:txBody>
          <a:bodyPr rtlCol="0">
            <a:normAutofit fontScale="92500"/>
          </a:bodyPr>
          <a:lstStyle/>
          <a:p>
            <a:pPr eaLnBrk="1" fontAlgn="auto" hangingPunct="1">
              <a:spcAft>
                <a:spcPts val="0"/>
              </a:spcAft>
              <a:buFont typeface="Arial" pitchFamily="34" charset="0"/>
              <a:buNone/>
              <a:defRPr/>
            </a:pPr>
            <a:r>
              <a:rPr lang="en-US" sz="3000" b="1" dirty="0" smtClean="0">
                <a:solidFill>
                  <a:srgbClr val="C00000"/>
                </a:solidFill>
                <a:cs typeface="+mj-cs"/>
              </a:rPr>
              <a:t>Complications</a:t>
            </a:r>
          </a:p>
          <a:p>
            <a:pPr eaLnBrk="1" fontAlgn="auto" hangingPunct="1">
              <a:spcAft>
                <a:spcPts val="0"/>
              </a:spcAft>
              <a:buFont typeface="Arial" pitchFamily="34" charset="0"/>
              <a:buNone/>
              <a:defRPr/>
            </a:pPr>
            <a:r>
              <a:rPr lang="en-US" sz="2800" b="1" dirty="0" smtClean="0">
                <a:cs typeface="+mj-cs"/>
              </a:rPr>
              <a:t>1.Orthopedic</a:t>
            </a:r>
          </a:p>
          <a:p>
            <a:pPr eaLnBrk="1" fontAlgn="auto" hangingPunct="1">
              <a:spcAft>
                <a:spcPts val="0"/>
              </a:spcAft>
              <a:buFont typeface="Arial" pitchFamily="34" charset="0"/>
              <a:buNone/>
              <a:defRPr/>
            </a:pPr>
            <a:r>
              <a:rPr lang="en-US" sz="2800" b="1" dirty="0" smtClean="0">
                <a:cs typeface="+mj-cs"/>
              </a:rPr>
              <a:t>Slipped femoral epiphysis, Tibia </a:t>
            </a:r>
            <a:r>
              <a:rPr lang="en-US" sz="2800" b="1" dirty="0" err="1" smtClean="0">
                <a:cs typeface="+mj-cs"/>
              </a:rPr>
              <a:t>vara</a:t>
            </a:r>
            <a:r>
              <a:rPr lang="en-US" sz="2800" b="1" dirty="0" smtClean="0">
                <a:cs typeface="+mj-cs"/>
              </a:rPr>
              <a:t>, abnormal foot structure</a:t>
            </a:r>
          </a:p>
          <a:p>
            <a:pPr eaLnBrk="1" fontAlgn="auto" hangingPunct="1">
              <a:spcAft>
                <a:spcPts val="0"/>
              </a:spcAft>
              <a:buFont typeface="Arial" pitchFamily="34" charset="0"/>
              <a:buNone/>
              <a:defRPr/>
            </a:pPr>
            <a:r>
              <a:rPr lang="en-US" sz="2800" b="1" dirty="0" smtClean="0">
                <a:cs typeface="+mj-cs"/>
              </a:rPr>
              <a:t>2.Hypertension</a:t>
            </a:r>
          </a:p>
          <a:p>
            <a:pPr eaLnBrk="1" fontAlgn="auto" hangingPunct="1">
              <a:spcAft>
                <a:spcPts val="0"/>
              </a:spcAft>
              <a:buFont typeface="Arial" pitchFamily="34" charset="0"/>
              <a:buNone/>
              <a:defRPr/>
            </a:pPr>
            <a:r>
              <a:rPr lang="en-US" sz="2800" b="1" dirty="0" smtClean="0">
                <a:cs typeface="+mj-cs"/>
              </a:rPr>
              <a:t>3.Hypoventilation syndrome</a:t>
            </a:r>
          </a:p>
          <a:p>
            <a:pPr eaLnBrk="1" fontAlgn="auto" hangingPunct="1">
              <a:spcAft>
                <a:spcPts val="0"/>
              </a:spcAft>
              <a:buFont typeface="Arial" pitchFamily="34" charset="0"/>
              <a:buNone/>
              <a:defRPr/>
            </a:pPr>
            <a:r>
              <a:rPr lang="en-US" sz="2800" b="1" dirty="0" smtClean="0">
                <a:cs typeface="+mj-cs"/>
              </a:rPr>
              <a:t>3.Gall bladder diseases</a:t>
            </a:r>
          </a:p>
          <a:p>
            <a:pPr eaLnBrk="1" fontAlgn="auto" hangingPunct="1">
              <a:spcAft>
                <a:spcPts val="0"/>
              </a:spcAft>
              <a:buFont typeface="Arial" pitchFamily="34" charset="0"/>
              <a:buNone/>
              <a:defRPr/>
            </a:pPr>
            <a:r>
              <a:rPr lang="en-US" sz="2800" b="1" dirty="0" smtClean="0">
                <a:cs typeface="+mj-cs"/>
              </a:rPr>
              <a:t>4.Polycystic ovary</a:t>
            </a:r>
          </a:p>
          <a:p>
            <a:pPr eaLnBrk="1" fontAlgn="auto" hangingPunct="1">
              <a:spcAft>
                <a:spcPts val="0"/>
              </a:spcAft>
              <a:buFont typeface="Arial" pitchFamily="34" charset="0"/>
              <a:buNone/>
              <a:defRPr/>
            </a:pPr>
            <a:r>
              <a:rPr lang="en-US" sz="2800" b="1" dirty="0" smtClean="0">
                <a:cs typeface="+mj-cs"/>
              </a:rPr>
              <a:t>5.Hyper </a:t>
            </a:r>
            <a:r>
              <a:rPr lang="en-US" sz="2800" b="1" dirty="0" err="1" smtClean="0">
                <a:cs typeface="+mj-cs"/>
              </a:rPr>
              <a:t>insulinaemia</a:t>
            </a:r>
            <a:endParaRPr lang="en-US" sz="2800" b="1" dirty="0" smtClean="0">
              <a:cs typeface="+mj-cs"/>
            </a:endParaRPr>
          </a:p>
          <a:p>
            <a:pPr eaLnBrk="1" fontAlgn="auto" hangingPunct="1">
              <a:spcAft>
                <a:spcPts val="0"/>
              </a:spcAft>
              <a:buFont typeface="Arial" pitchFamily="34" charset="0"/>
              <a:buNone/>
              <a:defRPr/>
            </a:pPr>
            <a:r>
              <a:rPr lang="en-US" sz="2800" b="1" dirty="0" smtClean="0">
                <a:cs typeface="+mj-cs"/>
              </a:rPr>
              <a:t>5.Abnormal blood lipid</a:t>
            </a:r>
          </a:p>
          <a:p>
            <a:pPr eaLnBrk="1" fontAlgn="auto" hangingPunct="1">
              <a:spcAft>
                <a:spcPts val="0"/>
              </a:spcAft>
              <a:buFont typeface="Arial" pitchFamily="34" charset="0"/>
              <a:buNone/>
              <a:defRPr/>
            </a:pPr>
            <a:r>
              <a:rPr lang="en-US" sz="2800" b="1" dirty="0" smtClean="0">
                <a:cs typeface="+mj-cs"/>
              </a:rPr>
              <a:t>6.Other , asthma</a:t>
            </a:r>
          </a:p>
          <a:p>
            <a:pPr eaLnBrk="1" fontAlgn="auto" hangingPunct="1">
              <a:spcAft>
                <a:spcPts val="0"/>
              </a:spcAft>
              <a:buFont typeface="Arial" pitchFamily="34" charset="0"/>
              <a:buNone/>
              <a:defRPr/>
            </a:pPr>
            <a:r>
              <a:rPr lang="en-US" sz="2800" b="1" dirty="0" smtClean="0">
                <a:cs typeface="+mj-cs"/>
              </a:rPr>
              <a:t>7.Psychological </a:t>
            </a:r>
            <a:r>
              <a:rPr lang="en-US" sz="2800" b="1" dirty="0" err="1" smtClean="0">
                <a:cs typeface="+mj-cs"/>
              </a:rPr>
              <a:t>sequelae</a:t>
            </a:r>
            <a:r>
              <a:rPr lang="en-US" sz="2800" b="1" dirty="0" smtClean="0">
                <a:cs typeface="+mj-cs"/>
              </a:rPr>
              <a:t> ;low self-esteem, teasing, depression, body dissatisfaction</a:t>
            </a:r>
          </a:p>
          <a:p>
            <a:pPr eaLnBrk="1" fontAlgn="auto" hangingPunct="1">
              <a:spcAft>
                <a:spcPts val="0"/>
              </a:spcAft>
              <a:buFont typeface="Arial" pitchFamily="34" charset="0"/>
              <a:buNone/>
              <a:defRPr/>
            </a:pPr>
            <a:endParaRPr lang="en-US" sz="2800" b="1" dirty="0">
              <a:cs typeface="+mj-cs"/>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down)">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wipe(down)">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wipe(down)">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wipe(down)">
                                      <p:cBhvr>
                                        <p:cTn id="47" dur="5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wipe(down)">
                                      <p:cBhvr>
                                        <p:cTn id="52" dur="500"/>
                                        <p:tgtEl>
                                          <p:spTgt spid="3">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wipe(down)">
                                      <p:cBhvr>
                                        <p:cTn id="57" dur="500"/>
                                        <p:tgtEl>
                                          <p:spTgt spid="3">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3">
                                            <p:txEl>
                                              <p:pRg st="10" end="10"/>
                                            </p:txEl>
                                          </p:spTgt>
                                        </p:tgtEl>
                                        <p:attrNameLst>
                                          <p:attrName>style.visibility</p:attrName>
                                        </p:attrNameLst>
                                      </p:cBhvr>
                                      <p:to>
                                        <p:strVal val="visible"/>
                                      </p:to>
                                    </p:set>
                                    <p:animEffect transition="in" filter="wipe(down)">
                                      <p:cBhvr>
                                        <p:cTn id="6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6126162"/>
          </a:xfrm>
        </p:spPr>
        <p:txBody>
          <a:bodyPr/>
          <a:lstStyle/>
          <a:p>
            <a:pPr algn="l"/>
            <a:r>
              <a:rPr lang="en-US" sz="3200" b="1" dirty="0" smtClean="0">
                <a:solidFill>
                  <a:srgbClr val="C00000"/>
                </a:solidFill>
              </a:rPr>
              <a:t>Evaluation </a:t>
            </a:r>
            <a:r>
              <a:rPr lang="en-US" sz="3200" b="1" dirty="0" smtClean="0"/>
              <a:t/>
            </a:r>
            <a:br>
              <a:rPr lang="en-US" sz="3200" b="1" dirty="0" smtClean="0"/>
            </a:br>
            <a:r>
              <a:rPr lang="en-US" sz="2800" b="1" dirty="0" smtClean="0"/>
              <a:t>1)</a:t>
            </a:r>
            <a:r>
              <a:rPr lang="en-US" sz="2800" b="1" dirty="0" smtClean="0">
                <a:solidFill>
                  <a:srgbClr val="FF0000"/>
                </a:solidFill>
              </a:rPr>
              <a:t>growth chart</a:t>
            </a:r>
            <a:r>
              <a:rPr lang="en-US" sz="2800" b="1" dirty="0" smtClean="0"/>
              <a:t> for weight, height, and BMI</a:t>
            </a:r>
            <a:br>
              <a:rPr lang="en-US" sz="2800" b="1" dirty="0" smtClean="0"/>
            </a:br>
            <a:r>
              <a:rPr lang="en-US" sz="2800" b="1" dirty="0" smtClean="0"/>
              <a:t>2) medical causes of obesity</a:t>
            </a:r>
            <a:br>
              <a:rPr lang="en-US" sz="2800" b="1" dirty="0" smtClean="0"/>
            </a:br>
            <a:r>
              <a:rPr lang="en-US" sz="2800" b="1" dirty="0" smtClean="0"/>
              <a:t>3) family eating habits, nutritional, and activity patterns </a:t>
            </a:r>
            <a:br>
              <a:rPr lang="en-US" sz="2800" b="1" dirty="0" smtClean="0"/>
            </a:br>
            <a:r>
              <a:rPr lang="en-US" sz="2800" b="1" dirty="0" smtClean="0"/>
              <a:t>4) Complete pediatric history</a:t>
            </a:r>
            <a:br>
              <a:rPr lang="en-US" sz="2800" b="1" dirty="0" smtClean="0"/>
            </a:br>
            <a:r>
              <a:rPr lang="en-US" sz="2800" b="1" dirty="0" smtClean="0"/>
              <a:t>5) Family history  </a:t>
            </a:r>
            <a:br>
              <a:rPr lang="en-US" sz="2800" b="1" dirty="0" smtClean="0"/>
            </a:br>
            <a:r>
              <a:rPr lang="en-US" sz="2800" b="1" dirty="0" smtClean="0"/>
              <a:t>6) Physical examination </a:t>
            </a:r>
            <a:br>
              <a:rPr lang="en-US" sz="2800" b="1" dirty="0" smtClean="0"/>
            </a:br>
            <a:r>
              <a:rPr lang="en-US" sz="2800" b="1" dirty="0" smtClean="0"/>
              <a:t>7)Laboratory testing </a:t>
            </a:r>
            <a:r>
              <a:rPr lang="en-US" sz="3200" b="1" dirty="0" smtClean="0"/>
              <a:t/>
            </a:r>
            <a:br>
              <a:rPr lang="en-US" sz="3200" b="1" dirty="0" smtClean="0"/>
            </a:br>
            <a:endParaRPr lang="ar-IQ" sz="3200"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74637"/>
            <a:ext cx="8229600" cy="5897563"/>
          </a:xfrm>
          <a:solidFill>
            <a:schemeClr val="bg1"/>
          </a:solidFill>
        </p:spPr>
        <p:style>
          <a:lnRef idx="1">
            <a:schemeClr val="accent4"/>
          </a:lnRef>
          <a:fillRef idx="2">
            <a:schemeClr val="accent4"/>
          </a:fillRef>
          <a:effectRef idx="1">
            <a:schemeClr val="accent4"/>
          </a:effectRef>
          <a:fontRef idx="minor">
            <a:schemeClr val="dk1"/>
          </a:fontRef>
        </p:style>
        <p:txBody>
          <a:bodyPr rtlCol="0">
            <a:normAutofit/>
          </a:bodyPr>
          <a:lstStyle/>
          <a:p>
            <a:pPr eaLnBrk="1" fontAlgn="auto" hangingPunct="1">
              <a:spcAft>
                <a:spcPts val="0"/>
              </a:spcAft>
              <a:buFont typeface="Arial" pitchFamily="34" charset="0"/>
              <a:buNone/>
              <a:defRPr/>
            </a:pPr>
            <a:r>
              <a:rPr lang="en-US" sz="3000" b="1" dirty="0" smtClean="0">
                <a:solidFill>
                  <a:srgbClr val="FF0000"/>
                </a:solidFill>
              </a:rPr>
              <a:t>MESSEGE TO PARENTS AND PATIENTS:</a:t>
            </a:r>
          </a:p>
          <a:p>
            <a:pPr eaLnBrk="1" fontAlgn="auto" hangingPunct="1">
              <a:spcAft>
                <a:spcPts val="0"/>
              </a:spcAft>
              <a:buFont typeface="Arial" pitchFamily="34" charset="0"/>
              <a:buNone/>
              <a:defRPr/>
            </a:pPr>
            <a:r>
              <a:rPr lang="en-US" sz="2600" b="1" dirty="0" smtClean="0"/>
              <a:t>-   An imbalance between energy consumption and energy expenditure.</a:t>
            </a:r>
          </a:p>
          <a:p>
            <a:pPr eaLnBrk="1" fontAlgn="auto" hangingPunct="1">
              <a:spcAft>
                <a:spcPts val="0"/>
              </a:spcAft>
              <a:buFontTx/>
              <a:buChar char="-"/>
              <a:defRPr/>
            </a:pPr>
            <a:r>
              <a:rPr lang="en-US" sz="2600" b="1" dirty="0" smtClean="0"/>
              <a:t>Obese children need high energy</a:t>
            </a:r>
          </a:p>
          <a:p>
            <a:pPr eaLnBrk="1" fontAlgn="auto" hangingPunct="1">
              <a:spcAft>
                <a:spcPts val="0"/>
              </a:spcAft>
              <a:buFontTx/>
              <a:buChar char="-"/>
              <a:defRPr/>
            </a:pPr>
            <a:r>
              <a:rPr lang="en-US" sz="2600" b="1" dirty="0" smtClean="0"/>
              <a:t>An obese child tends to become an obese adult</a:t>
            </a:r>
          </a:p>
          <a:p>
            <a:pPr eaLnBrk="1" fontAlgn="auto" hangingPunct="1">
              <a:spcAft>
                <a:spcPts val="0"/>
              </a:spcAft>
              <a:buFontTx/>
              <a:buChar char="-"/>
              <a:defRPr/>
            </a:pPr>
            <a:r>
              <a:rPr lang="en-US" sz="2600" b="1" dirty="0" smtClean="0"/>
              <a:t>No any drug is effective in treating childhood obesity</a:t>
            </a:r>
          </a:p>
          <a:p>
            <a:pPr eaLnBrk="1" fontAlgn="auto" hangingPunct="1">
              <a:spcAft>
                <a:spcPts val="0"/>
              </a:spcAft>
              <a:buFontTx/>
              <a:buChar char="-"/>
              <a:defRPr/>
            </a:pPr>
            <a:r>
              <a:rPr lang="en-US" sz="2600" b="1" dirty="0" smtClean="0"/>
              <a:t>Obesity may be prevented and treated by: Increasing physical activity</a:t>
            </a:r>
          </a:p>
          <a:p>
            <a:pPr eaLnBrk="1" fontAlgn="auto" hangingPunct="1">
              <a:spcAft>
                <a:spcPts val="0"/>
              </a:spcAft>
              <a:buFontTx/>
              <a:buChar char="-"/>
              <a:defRPr/>
            </a:pPr>
            <a:r>
              <a:rPr lang="en-US" sz="2600" b="1" dirty="0" smtClean="0"/>
              <a:t>A medical cause of obesity is more likely in the child who is obese and short.</a:t>
            </a:r>
          </a:p>
          <a:p>
            <a:pPr eaLnBrk="1" fontAlgn="auto" hangingPunct="1">
              <a:spcAft>
                <a:spcPts val="0"/>
              </a:spcAft>
              <a:buFontTx/>
              <a:buChar char="-"/>
              <a:defRPr/>
            </a:pPr>
            <a:r>
              <a:rPr lang="en-US" sz="2600" b="1" dirty="0" smtClean="0"/>
              <a:t>Most children are not obese because of medical cause, but as a result of their lifestyle.</a:t>
            </a:r>
          </a:p>
          <a:p>
            <a:pPr eaLnBrk="1" fontAlgn="auto" hangingPunct="1">
              <a:spcAft>
                <a:spcPts val="0"/>
              </a:spcAft>
              <a:buFontTx/>
              <a:buChar char="-"/>
              <a:defRPr/>
            </a:pPr>
            <a:endParaRPr lang="en-US" sz="2600" b="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457200" y="457200"/>
            <a:ext cx="8686800" cy="5668963"/>
          </a:xfrm>
          <a:solidFill>
            <a:schemeClr val="bg1"/>
          </a:solidFill>
        </p:spPr>
        <p:txBody>
          <a:bodyPr/>
          <a:lstStyle/>
          <a:p>
            <a:pPr eaLnBrk="1" hangingPunct="1">
              <a:buFont typeface="Arial" pitchFamily="34" charset="0"/>
              <a:buNone/>
            </a:pPr>
            <a:r>
              <a:rPr lang="en-US" b="1" dirty="0" smtClean="0"/>
              <a:t>Management</a:t>
            </a:r>
          </a:p>
          <a:p>
            <a:pPr eaLnBrk="1" hangingPunct="1">
              <a:buFont typeface="Arial" pitchFamily="34" charset="0"/>
              <a:buNone/>
            </a:pPr>
            <a:r>
              <a:rPr lang="en-US" sz="2800" b="1" dirty="0" smtClean="0"/>
              <a:t>Lifestyle</a:t>
            </a:r>
          </a:p>
          <a:p>
            <a:pPr eaLnBrk="1" hangingPunct="1"/>
            <a:r>
              <a:rPr lang="en-US" sz="2800" b="1" dirty="0" smtClean="0"/>
              <a:t>Exclusive breast-feeding is recommended in all newborn infants  </a:t>
            </a:r>
          </a:p>
          <a:p>
            <a:pPr eaLnBrk="1" hangingPunct="1">
              <a:buFont typeface="Arial" pitchFamily="34" charset="0"/>
              <a:buNone/>
            </a:pPr>
            <a:r>
              <a:rPr lang="en-US" sz="2800" b="1" dirty="0" smtClean="0"/>
              <a:t>Medications</a:t>
            </a:r>
          </a:p>
          <a:p>
            <a:pPr eaLnBrk="1" hangingPunct="1"/>
            <a:r>
              <a:rPr lang="en-US" sz="2800" b="1" dirty="0" smtClean="0"/>
              <a:t>There are no medications currently approved for the treatment of obesity in children. </a:t>
            </a:r>
          </a:p>
          <a:p>
            <a:pPr eaLnBrk="1" hangingPunct="1"/>
            <a:r>
              <a:rPr lang="en-US" sz="2800" b="1" dirty="0" err="1" smtClean="0">
                <a:hlinkClick r:id="rId2" tooltip="Orlistat"/>
              </a:rPr>
              <a:t>Orlistat</a:t>
            </a:r>
            <a:r>
              <a:rPr lang="en-US" sz="2800" b="1" dirty="0" smtClean="0"/>
              <a:t> a pancreatic lipase inhibitor, is approved for long-term obesity management in adult patients in the United States </a:t>
            </a:r>
          </a:p>
          <a:p>
            <a:pPr eaLnBrk="1" hangingPunct="1"/>
            <a:r>
              <a:rPr lang="en-US" sz="2800" b="1" dirty="0" err="1" smtClean="0">
                <a:hlinkClick r:id="rId3" tooltip="Sibutramine"/>
              </a:rPr>
              <a:t>sibutramine</a:t>
            </a:r>
            <a:r>
              <a:rPr lang="en-US" sz="2800" b="1" dirty="0" smtClean="0"/>
              <a:t> may however be helpful in managing moderate obesity in adolescence.</a:t>
            </a:r>
            <a:r>
              <a:rPr lang="en-US" sz="2800" b="1" baseline="30000" dirty="0" smtClean="0"/>
              <a:t> </a:t>
            </a:r>
            <a:r>
              <a:rPr lang="en-US" sz="2800" b="1" dirty="0" smtClean="0"/>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ar-IQ"/>
          </a:p>
        </p:txBody>
      </p:sp>
      <p:sp>
        <p:nvSpPr>
          <p:cNvPr id="5122" name="Content Placeholder 2"/>
          <p:cNvSpPr>
            <a:spLocks noGrp="1"/>
          </p:cNvSpPr>
          <p:nvPr>
            <p:ph idx="1"/>
          </p:nvPr>
        </p:nvSpPr>
        <p:spPr>
          <a:solidFill>
            <a:schemeClr val="bg1"/>
          </a:solidFill>
        </p:spPr>
        <p:txBody>
          <a:bodyPr/>
          <a:lstStyle/>
          <a:p>
            <a:pPr eaLnBrk="1" hangingPunct="1">
              <a:buFont typeface="Arial" pitchFamily="34" charset="0"/>
              <a:buNone/>
            </a:pPr>
            <a:endParaRPr lang="en-US" b="1" dirty="0" smtClean="0">
              <a:solidFill>
                <a:srgbClr val="FF0000"/>
              </a:solidFill>
            </a:endParaRPr>
          </a:p>
          <a:p>
            <a:pPr eaLnBrk="1" hangingPunct="1">
              <a:buFont typeface="Arial" pitchFamily="34" charset="0"/>
              <a:buNone/>
            </a:pPr>
            <a:r>
              <a:rPr lang="en-US" dirty="0" smtClean="0">
                <a:solidFill>
                  <a:srgbClr val="FF0000"/>
                </a:solidFill>
                <a:cs typeface="+mj-cs"/>
              </a:rPr>
              <a:t>OBJECTIVES</a:t>
            </a:r>
            <a:endParaRPr lang="en-US" dirty="0" smtClean="0">
              <a:cs typeface="+mj-cs"/>
            </a:endParaRPr>
          </a:p>
          <a:p>
            <a:pPr eaLnBrk="1" hangingPunct="1">
              <a:buFont typeface="Arial" pitchFamily="34" charset="0"/>
              <a:buNone/>
            </a:pPr>
            <a:r>
              <a:rPr lang="en-US" dirty="0" smtClean="0">
                <a:cs typeface="+mj-cs"/>
              </a:rPr>
              <a:t>-Definition; BMI; Causes of overweight in children and the role of genetics.</a:t>
            </a:r>
          </a:p>
          <a:p>
            <a:pPr eaLnBrk="1" hangingPunct="1">
              <a:buFont typeface="Arial" pitchFamily="34" charset="0"/>
              <a:buNone/>
            </a:pPr>
            <a:r>
              <a:rPr lang="en-US" dirty="0" smtClean="0">
                <a:cs typeface="+mj-cs"/>
              </a:rPr>
              <a:t>-Health side-effects that include serious diseases and psychological effect.</a:t>
            </a:r>
          </a:p>
          <a:p>
            <a:pPr eaLnBrk="1" hangingPunct="1">
              <a:buFont typeface="Arial" pitchFamily="34" charset="0"/>
              <a:buNone/>
            </a:pPr>
            <a:r>
              <a:rPr lang="en-US" dirty="0" smtClean="0">
                <a:cs typeface="+mj-cs"/>
              </a:rPr>
              <a:t>-Lines of management and prevention.</a:t>
            </a:r>
          </a:p>
          <a:p>
            <a:pPr eaLnBrk="1" hangingPunct="1">
              <a:buFont typeface="Arial" pitchFamily="34" charset="0"/>
              <a:buNone/>
            </a:pPr>
            <a:endParaRPr lang="en-US" b="1" dirty="0" smtClean="0"/>
          </a:p>
        </p:txBody>
      </p:sp>
      <p:sp>
        <p:nvSpPr>
          <p:cNvPr id="4" name="Text Placeholder 3"/>
          <p:cNvSpPr>
            <a:spLocks noGrp="1"/>
          </p:cNvSpPr>
          <p:nvPr>
            <p:ph type="body" sz="half" idx="2"/>
          </p:nvPr>
        </p:nvSpPr>
        <p:spPr/>
        <p:txBody>
          <a:bodyPr/>
          <a:lstStyle/>
          <a:p>
            <a:endParaRPr lang="ar-IQ" dirty="0"/>
          </a:p>
        </p:txBody>
      </p:sp>
      <p:pic>
        <p:nvPicPr>
          <p:cNvPr id="1026" name="Picture 2" descr="C:\Users\dr.sawsan\Desktop\230px-Variation_in_body_fat_12577.jpg"/>
          <p:cNvPicPr>
            <a:picLocks noChangeAspect="1" noChangeArrowheads="1"/>
          </p:cNvPicPr>
          <p:nvPr/>
        </p:nvPicPr>
        <p:blipFill>
          <a:blip r:embed="rId2"/>
          <a:srcRect/>
          <a:stretch>
            <a:fillRect/>
          </a:stretch>
        </p:blipFill>
        <p:spPr bwMode="auto">
          <a:xfrm>
            <a:off x="533400" y="1600200"/>
            <a:ext cx="2921000" cy="4572000"/>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5516562"/>
          </a:xfrm>
          <a:solidFill>
            <a:srgbClr val="92D050"/>
          </a:solidFill>
        </p:spPr>
        <p:txBody>
          <a:bodyPr/>
          <a:lstStyle/>
          <a:p>
            <a:endParaRPr lang="ar-IQ" dirty="0"/>
          </a:p>
        </p:txBody>
      </p:sp>
      <p:sp>
        <p:nvSpPr>
          <p:cNvPr id="5" name="Rectangle 4"/>
          <p:cNvSpPr/>
          <p:nvPr/>
        </p:nvSpPr>
        <p:spPr>
          <a:xfrm>
            <a:off x="2068879" y="2967335"/>
            <a:ext cx="4408121" cy="1200329"/>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7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Thanks </a:t>
            </a:r>
            <a:endPar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6202362"/>
          </a:xfrm>
        </p:spPr>
        <p:txBody>
          <a:bodyPr/>
          <a:lstStyle/>
          <a:p>
            <a:pPr algn="l"/>
            <a:r>
              <a:rPr lang="en-US" sz="2800" b="1" dirty="0" smtClean="0"/>
              <a:t>Case study</a:t>
            </a:r>
            <a:br>
              <a:rPr lang="en-US" sz="2800" b="1" dirty="0" smtClean="0"/>
            </a:br>
            <a:r>
              <a:rPr lang="en-US" sz="2800" b="1" dirty="0" smtClean="0"/>
              <a:t>A 7-year-old boy, presents to health child clinic because his parents are concerned  about his weight . His parents state that his diet is generally good. His birth weight was 4 kg and his development is normal. He is on no medication. </a:t>
            </a:r>
            <a:br>
              <a:rPr lang="en-US" sz="2800" b="1" dirty="0" smtClean="0"/>
            </a:br>
            <a:r>
              <a:rPr lang="en-US" sz="2800" b="1" dirty="0" smtClean="0"/>
              <a:t>His general and systemic examination is normal .His height is125 cm (75</a:t>
            </a:r>
            <a:r>
              <a:rPr lang="en-US" sz="2800" b="1" baseline="30000" dirty="0" smtClean="0"/>
              <a:t>th</a:t>
            </a:r>
            <a:r>
              <a:rPr lang="en-US" sz="2800" b="1" dirty="0" smtClean="0"/>
              <a:t>   percentile) and weight is 38.7 kg (99</a:t>
            </a:r>
            <a:r>
              <a:rPr lang="en-US" sz="2800" b="1" baseline="30000" dirty="0" smtClean="0"/>
              <a:t>th</a:t>
            </a:r>
            <a:r>
              <a:rPr lang="en-US" sz="2800" b="1" dirty="0" smtClean="0"/>
              <a:t> percentile).</a:t>
            </a:r>
            <a:br>
              <a:rPr lang="en-US" sz="2800" b="1" dirty="0" smtClean="0"/>
            </a:br>
            <a:endParaRPr lang="ar-IQ" sz="28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1"/>
            <a:ext cx="4038600" cy="4724400"/>
          </a:xfrm>
          <a:solidFill>
            <a:schemeClr val="bg1"/>
          </a:solidFill>
          <a:ln>
            <a:solidFill>
              <a:schemeClr val="bg1"/>
            </a:solidFill>
          </a:ln>
        </p:spPr>
        <p:style>
          <a:lnRef idx="1">
            <a:schemeClr val="accent5"/>
          </a:lnRef>
          <a:fillRef idx="2">
            <a:schemeClr val="accent5"/>
          </a:fillRef>
          <a:effectRef idx="1">
            <a:schemeClr val="accent5"/>
          </a:effectRef>
          <a:fontRef idx="minor">
            <a:schemeClr val="dk1"/>
          </a:fontRef>
        </p:style>
        <p:txBody>
          <a:bodyPr rtlCol="0">
            <a:noAutofit/>
          </a:bodyPr>
          <a:lstStyle/>
          <a:p>
            <a:pPr algn="l" eaLnBrk="1" fontAlgn="auto" hangingPunct="1">
              <a:spcAft>
                <a:spcPts val="0"/>
              </a:spcAft>
              <a:defRPr/>
            </a:pPr>
            <a:r>
              <a:rPr lang="en-US" b="1" dirty="0" smtClean="0"/>
              <a:t/>
            </a:r>
            <a:br>
              <a:rPr lang="en-US" b="1" dirty="0" smtClean="0"/>
            </a:br>
            <a:r>
              <a:rPr lang="en-US" sz="2800" b="1" dirty="0" smtClean="0">
                <a:solidFill>
                  <a:srgbClr val="FF0000"/>
                </a:solidFill>
                <a:cs typeface="+mj-cs"/>
              </a:rPr>
              <a:t>Overweight and obesity </a:t>
            </a:r>
            <a:r>
              <a:rPr lang="en-US" sz="2800" b="1" dirty="0" smtClean="0">
                <a:cs typeface="+mj-cs"/>
              </a:rPr>
              <a:t/>
            </a:r>
            <a:br>
              <a:rPr lang="en-US" sz="2800" b="1" dirty="0" smtClean="0">
                <a:cs typeface="+mj-cs"/>
              </a:rPr>
            </a:br>
            <a:r>
              <a:rPr lang="en-US" sz="2800" b="1" dirty="0" smtClean="0">
                <a:cs typeface="+mj-cs"/>
              </a:rPr>
              <a:t>are defined as abnormal or excessive fat accumulation that presents a risk to health (WHO, 2010).</a:t>
            </a:r>
            <a:br>
              <a:rPr lang="en-US" sz="2800" b="1" dirty="0" smtClean="0">
                <a:cs typeface="+mj-cs"/>
              </a:rPr>
            </a:br>
            <a:r>
              <a:rPr lang="en-US" sz="2800" b="1" dirty="0" smtClean="0">
                <a:cs typeface="+mj-cs"/>
              </a:rPr>
              <a:t> </a:t>
            </a:r>
            <a:r>
              <a:rPr lang="en-US" b="1" dirty="0" smtClean="0"/>
              <a:t/>
            </a:r>
            <a:br>
              <a:rPr lang="en-US" b="1" dirty="0" smtClean="0"/>
            </a:br>
            <a:r>
              <a:rPr lang="en-US" sz="2800" b="1" dirty="0" smtClean="0">
                <a:solidFill>
                  <a:srgbClr val="FF0000"/>
                </a:solidFill>
              </a:rPr>
              <a:t>Childhood  obesity</a:t>
            </a:r>
            <a:br>
              <a:rPr lang="en-US" sz="2800" b="1" dirty="0" smtClean="0">
                <a:solidFill>
                  <a:srgbClr val="FF0000"/>
                </a:solidFill>
              </a:rPr>
            </a:br>
            <a:r>
              <a:rPr lang="en-US" sz="2800" b="1" dirty="0" smtClean="0"/>
              <a:t>negatively </a:t>
            </a:r>
            <a:r>
              <a:rPr lang="en-US" sz="2800" b="1" dirty="0" smtClean="0"/>
              <a:t>affects a child's health or wellbeing. </a:t>
            </a:r>
            <a:r>
              <a:rPr lang="en-US" b="1" dirty="0" smtClean="0"/>
              <a:t/>
            </a:r>
            <a:br>
              <a:rPr lang="en-US" b="1" dirty="0" smtClean="0"/>
            </a:br>
            <a:r>
              <a:rPr lang="en-US" b="1" dirty="0" smtClean="0"/>
              <a:t/>
            </a:r>
            <a:br>
              <a:rPr lang="en-US" b="1" dirty="0" smtClean="0"/>
            </a:br>
            <a:endParaRPr lang="en-US" b="1" dirty="0"/>
          </a:p>
        </p:txBody>
      </p:sp>
      <p:pic>
        <p:nvPicPr>
          <p:cNvPr id="2051" name="Picture 3" descr="C:\Users\dr.sawsan\Desktop\obesity.jpg"/>
          <p:cNvPicPr>
            <a:picLocks noChangeAspect="1" noChangeArrowheads="1"/>
          </p:cNvPicPr>
          <p:nvPr/>
        </p:nvPicPr>
        <p:blipFill>
          <a:blip r:embed="rId2"/>
          <a:srcRect/>
          <a:stretch>
            <a:fillRect/>
          </a:stretch>
        </p:blipFill>
        <p:spPr bwMode="auto">
          <a:xfrm>
            <a:off x="4648200" y="685800"/>
            <a:ext cx="4267200" cy="4114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51"/>
                                        </p:tgtEl>
                                        <p:attrNameLst>
                                          <p:attrName>style.visibility</p:attrName>
                                        </p:attrNameLst>
                                      </p:cBhvr>
                                      <p:to>
                                        <p:strVal val="visible"/>
                                      </p:to>
                                    </p:set>
                                    <p:anim calcmode="lin" valueType="num">
                                      <p:cBhvr additive="base">
                                        <p:cTn id="7" dur="500" fill="hold"/>
                                        <p:tgtEl>
                                          <p:spTgt spid="2051"/>
                                        </p:tgtEl>
                                        <p:attrNameLst>
                                          <p:attrName>ppt_x</p:attrName>
                                        </p:attrNameLst>
                                      </p:cBhvr>
                                      <p:tavLst>
                                        <p:tav tm="0">
                                          <p:val>
                                            <p:strVal val="#ppt_x"/>
                                          </p:val>
                                        </p:tav>
                                        <p:tav tm="100000">
                                          <p:val>
                                            <p:strVal val="#ppt_x"/>
                                          </p:val>
                                        </p:tav>
                                      </p:tavLst>
                                    </p:anim>
                                    <p:anim calcmode="lin" valueType="num">
                                      <p:cBhvr additive="base">
                                        <p:cTn id="8" dur="500" fill="hold"/>
                                        <p:tgtEl>
                                          <p:spTgt spid="205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6278562"/>
          </a:xfrm>
        </p:spPr>
        <p:txBody>
          <a:bodyPr/>
          <a:lstStyle/>
          <a:p>
            <a:pPr algn="l">
              <a:buFont typeface="Wingdings" pitchFamily="2" charset="2"/>
              <a:buChar char="Ø"/>
            </a:pPr>
            <a:r>
              <a:rPr lang="en-US" sz="2800" b="1" dirty="0" smtClean="0"/>
              <a:t>The </a:t>
            </a:r>
            <a:r>
              <a:rPr lang="en-US" sz="2800" b="1" dirty="0" smtClean="0"/>
              <a:t>National Health and Nutrition Examination Survey (NHANES) indicates that the prevalence of obesity is increasing in all pediatric age groups, in both sexes, and in various ethnic and racial groups.</a:t>
            </a:r>
            <a:br>
              <a:rPr lang="en-US" sz="2800" b="1" dirty="0" smtClean="0"/>
            </a:br>
            <a:endParaRPr lang="ar-IQ" sz="28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1362"/>
          </a:xfrm>
        </p:spPr>
        <p:txBody>
          <a:bodyPr/>
          <a:lstStyle/>
          <a:p>
            <a:pPr algn="l"/>
            <a:r>
              <a:rPr lang="en-US" sz="3200" b="1" dirty="0" smtClean="0">
                <a:solidFill>
                  <a:srgbClr val="FF0000"/>
                </a:solidFill>
              </a:rPr>
              <a:t>Causes</a:t>
            </a:r>
            <a:r>
              <a:rPr lang="en-US" sz="3200" b="1" dirty="0" smtClean="0">
                <a:solidFill>
                  <a:srgbClr val="0070C0"/>
                </a:solidFill>
              </a:rPr>
              <a:t> </a:t>
            </a:r>
            <a:br>
              <a:rPr lang="en-US" sz="3200" b="1" dirty="0" smtClean="0">
                <a:solidFill>
                  <a:srgbClr val="0070C0"/>
                </a:solidFill>
              </a:rPr>
            </a:br>
            <a:r>
              <a:rPr lang="en-US" sz="3200" b="1" dirty="0" smtClean="0">
                <a:solidFill>
                  <a:srgbClr val="0070C0"/>
                </a:solidFill>
              </a:rPr>
              <a:t>Many factors, including genetics, environment, metabolism, lifestyle, and eating habits, are believed to play a role in the development of obesity. </a:t>
            </a:r>
            <a:r>
              <a:rPr lang="en-US" sz="3200" b="1" dirty="0" smtClean="0">
                <a:solidFill>
                  <a:srgbClr val="0070C0"/>
                </a:solidFill>
              </a:rPr>
              <a:t/>
            </a:r>
            <a:br>
              <a:rPr lang="en-US" sz="3200" b="1" dirty="0" smtClean="0">
                <a:solidFill>
                  <a:srgbClr val="0070C0"/>
                </a:solidFill>
              </a:rPr>
            </a:br>
            <a:r>
              <a:rPr lang="en-US" sz="3200" b="1" dirty="0" smtClean="0">
                <a:solidFill>
                  <a:srgbClr val="0070C0"/>
                </a:solidFill>
              </a:rPr>
              <a:t/>
            </a:r>
            <a:br>
              <a:rPr lang="en-US" sz="3200" b="1" dirty="0" smtClean="0">
                <a:solidFill>
                  <a:srgbClr val="0070C0"/>
                </a:solidFill>
              </a:rPr>
            </a:br>
            <a:r>
              <a:rPr lang="en-US" sz="3200" b="1" dirty="0" smtClean="0">
                <a:solidFill>
                  <a:srgbClr val="C00000"/>
                </a:solidFill>
              </a:rPr>
              <a:t>However, more than 90% of cases are idiopathic; less than 10% are associated with hormonal or genetic causes. </a:t>
            </a:r>
            <a:r>
              <a:rPr lang="en-US" sz="3200" b="1" dirty="0" smtClean="0"/>
              <a:t/>
            </a:r>
            <a:br>
              <a:rPr lang="en-US" sz="3200" b="1" dirty="0" smtClean="0"/>
            </a:br>
            <a:endParaRPr lang="ar-IQ" sz="32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a:solidFill>
            <a:schemeClr val="bg1"/>
          </a:solidFill>
        </p:spPr>
        <p:style>
          <a:lnRef idx="1">
            <a:schemeClr val="accent4"/>
          </a:lnRef>
          <a:fillRef idx="2">
            <a:schemeClr val="accent4"/>
          </a:fillRef>
          <a:effectRef idx="1">
            <a:schemeClr val="accent4"/>
          </a:effectRef>
          <a:fontRef idx="minor">
            <a:schemeClr val="dk1"/>
          </a:fontRef>
        </p:style>
        <p:txBody>
          <a:bodyPr rtlCol="0">
            <a:noAutofit/>
          </a:bodyPr>
          <a:lstStyle/>
          <a:p>
            <a:pPr eaLnBrk="1" fontAlgn="auto" hangingPunct="1">
              <a:spcAft>
                <a:spcPts val="0"/>
              </a:spcAft>
              <a:buFont typeface="Arial" pitchFamily="34" charset="0"/>
              <a:buNone/>
              <a:defRPr/>
            </a:pPr>
            <a:r>
              <a:rPr lang="en-US" sz="2800" b="1" dirty="0" smtClean="0">
                <a:solidFill>
                  <a:srgbClr val="FF0000"/>
                </a:solidFill>
                <a:cs typeface="+mj-cs"/>
              </a:rPr>
              <a:t>DIAGNOSIS:</a:t>
            </a:r>
            <a:endParaRPr lang="en-US" sz="2800" b="1" dirty="0" smtClean="0">
              <a:cs typeface="+mj-cs"/>
            </a:endParaRPr>
          </a:p>
          <a:p>
            <a:pPr eaLnBrk="1" fontAlgn="auto" hangingPunct="1">
              <a:spcAft>
                <a:spcPts val="0"/>
              </a:spcAft>
              <a:buFont typeface="Arial" pitchFamily="34" charset="0"/>
              <a:buNone/>
              <a:defRPr/>
            </a:pPr>
            <a:r>
              <a:rPr lang="en-US" sz="2800" b="1" dirty="0" smtClean="0">
                <a:cs typeface="+mj-cs"/>
                <a:hlinkClick r:id="rId2" tooltip="Body mass index"/>
              </a:rPr>
              <a:t>Body mass index</a:t>
            </a:r>
            <a:r>
              <a:rPr lang="en-US" sz="2800" b="1" dirty="0" smtClean="0">
                <a:cs typeface="+mj-cs"/>
              </a:rPr>
              <a:t> (BMI) </a:t>
            </a:r>
          </a:p>
          <a:p>
            <a:pPr eaLnBrk="1" fontAlgn="auto" hangingPunct="1">
              <a:spcAft>
                <a:spcPts val="0"/>
              </a:spcAft>
              <a:buFont typeface="Arial" pitchFamily="34" charset="0"/>
              <a:buNone/>
              <a:defRPr/>
            </a:pPr>
            <a:r>
              <a:rPr lang="en-US" sz="2800" b="1" dirty="0" smtClean="0">
                <a:cs typeface="+mj-cs"/>
              </a:rPr>
              <a:t>BMI = </a:t>
            </a:r>
            <a:r>
              <a:rPr lang="en-US" sz="2800" b="1" u="sng" dirty="0" smtClean="0">
                <a:cs typeface="+mj-cs"/>
              </a:rPr>
              <a:t>Weight in kg</a:t>
            </a:r>
          </a:p>
          <a:p>
            <a:pPr eaLnBrk="1" fontAlgn="auto" hangingPunct="1">
              <a:spcAft>
                <a:spcPts val="0"/>
              </a:spcAft>
              <a:buFont typeface="Arial" pitchFamily="34" charset="0"/>
              <a:buNone/>
              <a:defRPr/>
            </a:pPr>
            <a:r>
              <a:rPr lang="en-US" sz="2800" b="1" dirty="0" smtClean="0">
                <a:cs typeface="+mj-cs"/>
              </a:rPr>
              <a:t>          (Height in m)2</a:t>
            </a:r>
          </a:p>
          <a:p>
            <a:pPr eaLnBrk="1" fontAlgn="auto" hangingPunct="1">
              <a:spcAft>
                <a:spcPts val="0"/>
              </a:spcAft>
              <a:buFont typeface="Arial" pitchFamily="34" charset="0"/>
              <a:buNone/>
              <a:defRPr/>
            </a:pPr>
            <a:r>
              <a:rPr lang="en-US" sz="2800" b="1" dirty="0" smtClean="0">
                <a:cs typeface="+mj-cs"/>
              </a:rPr>
              <a:t>-Obese children defined to have a BMI ≥ </a:t>
            </a:r>
            <a:r>
              <a:rPr lang="en-US" sz="2800" b="1" dirty="0" smtClean="0">
                <a:cs typeface="+mj-cs"/>
              </a:rPr>
              <a:t>95percentile</a:t>
            </a:r>
            <a:endParaRPr lang="en-US" sz="2800" b="1" dirty="0" smtClean="0">
              <a:cs typeface="+mj-cs"/>
            </a:endParaRPr>
          </a:p>
          <a:p>
            <a:pPr eaLnBrk="1" fontAlgn="auto" hangingPunct="1">
              <a:spcAft>
                <a:spcPts val="0"/>
              </a:spcAft>
              <a:buFont typeface="Arial" pitchFamily="34" charset="0"/>
              <a:buNone/>
              <a:defRPr/>
            </a:pPr>
            <a:r>
              <a:rPr lang="en-US" sz="2800" b="1" dirty="0" smtClean="0">
                <a:cs typeface="+mj-cs"/>
              </a:rPr>
              <a:t>-Overweight children defined to have a BMI ≥ 85-&lt;95 percentile(above 91 </a:t>
            </a:r>
            <a:r>
              <a:rPr lang="en-US" sz="2800" b="1" dirty="0" err="1" smtClean="0">
                <a:cs typeface="+mj-cs"/>
              </a:rPr>
              <a:t>centile</a:t>
            </a:r>
            <a:r>
              <a:rPr lang="en-US" sz="2800" b="1" dirty="0" smtClean="0">
                <a:cs typeface="+mj-cs"/>
              </a:rPr>
              <a:t>)</a:t>
            </a:r>
          </a:p>
          <a:p>
            <a:pPr eaLnBrk="1" fontAlgn="auto" hangingPunct="1">
              <a:spcAft>
                <a:spcPts val="0"/>
              </a:spcAft>
              <a:buFont typeface="Arial" pitchFamily="34" charset="0"/>
              <a:buNone/>
              <a:defRPr/>
            </a:pPr>
            <a:endParaRPr lang="en-US" sz="2800" b="1" dirty="0" smtClean="0">
              <a:cs typeface="+mj-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ar-IQ" dirty="0"/>
          </a:p>
        </p:txBody>
      </p:sp>
      <p:sp>
        <p:nvSpPr>
          <p:cNvPr id="7" name="Text Placeholder 6"/>
          <p:cNvSpPr>
            <a:spLocks noGrp="1"/>
          </p:cNvSpPr>
          <p:nvPr>
            <p:ph type="body" idx="1"/>
          </p:nvPr>
        </p:nvSpPr>
        <p:spPr/>
        <p:txBody>
          <a:bodyPr/>
          <a:lstStyle/>
          <a:p>
            <a:endParaRPr lang="ar-IQ"/>
          </a:p>
        </p:txBody>
      </p:sp>
      <p:sp>
        <p:nvSpPr>
          <p:cNvPr id="9" name="Text Placeholder 8"/>
          <p:cNvSpPr>
            <a:spLocks noGrp="1"/>
          </p:cNvSpPr>
          <p:nvPr>
            <p:ph type="body" sz="quarter" idx="3"/>
          </p:nvPr>
        </p:nvSpPr>
        <p:spPr/>
        <p:txBody>
          <a:bodyPr/>
          <a:lstStyle/>
          <a:p>
            <a:endParaRPr lang="ar-IQ"/>
          </a:p>
        </p:txBody>
      </p:sp>
      <p:sp>
        <p:nvSpPr>
          <p:cNvPr id="10" name="Content Placeholder 9"/>
          <p:cNvSpPr>
            <a:spLocks noGrp="1"/>
          </p:cNvSpPr>
          <p:nvPr>
            <p:ph sz="quarter" idx="4"/>
          </p:nvPr>
        </p:nvSpPr>
        <p:spPr/>
        <p:txBody>
          <a:bodyPr/>
          <a:lstStyle/>
          <a:p>
            <a:endParaRPr lang="ar-IQ"/>
          </a:p>
        </p:txBody>
      </p:sp>
      <p:pic>
        <p:nvPicPr>
          <p:cNvPr id="2050" name="Picture 2" descr="C:\Users\dr.sawsan\Desktop\220px-BMIBoys_1_svg.png"/>
          <p:cNvPicPr>
            <a:picLocks noChangeAspect="1" noChangeArrowheads="1"/>
          </p:cNvPicPr>
          <p:nvPr/>
        </p:nvPicPr>
        <p:blipFill>
          <a:blip r:embed="rId2"/>
          <a:srcRect/>
          <a:stretch>
            <a:fillRect/>
          </a:stretch>
        </p:blipFill>
        <p:spPr bwMode="auto">
          <a:xfrm>
            <a:off x="4648200" y="1600200"/>
            <a:ext cx="3962400" cy="4572000"/>
          </a:xfrm>
          <a:prstGeom prst="rect">
            <a:avLst/>
          </a:prstGeom>
          <a:noFill/>
        </p:spPr>
      </p:pic>
      <p:pic>
        <p:nvPicPr>
          <p:cNvPr id="2051" name="Picture 3" descr="C:\Users\dr.sawsan\Desktop\220px-BMIGirls_1_svg.png"/>
          <p:cNvPicPr>
            <a:picLocks noGrp="1" noChangeAspect="1" noChangeArrowheads="1"/>
          </p:cNvPicPr>
          <p:nvPr>
            <p:ph sz="half" idx="2"/>
          </p:nvPr>
        </p:nvPicPr>
        <p:blipFill>
          <a:blip r:embed="rId3"/>
          <a:srcRect/>
          <a:stretch>
            <a:fillRect/>
          </a:stretch>
        </p:blipFill>
        <p:spPr bwMode="auto">
          <a:xfrm>
            <a:off x="609600" y="1524000"/>
            <a:ext cx="3733800" cy="46482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051"/>
                                        </p:tgtEl>
                                        <p:attrNameLst>
                                          <p:attrName>style.visibility</p:attrName>
                                        </p:attrNameLst>
                                      </p:cBhvr>
                                      <p:to>
                                        <p:strVal val="visible"/>
                                      </p:to>
                                    </p:set>
                                    <p:animEffect transition="in" filter="wipe(down)">
                                      <p:cBhvr>
                                        <p:cTn id="7" dur="500"/>
                                        <p:tgtEl>
                                          <p:spTgt spid="20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ar-IQ"/>
          </a:p>
        </p:txBody>
      </p:sp>
      <p:sp>
        <p:nvSpPr>
          <p:cNvPr id="3" name="Content Placeholder 2"/>
          <p:cNvSpPr>
            <a:spLocks noGrp="1"/>
          </p:cNvSpPr>
          <p:nvPr>
            <p:ph idx="1"/>
          </p:nvPr>
        </p:nvSpPr>
        <p:spPr>
          <a:xfrm>
            <a:off x="3575050" y="273050"/>
            <a:ext cx="5568950" cy="5853113"/>
          </a:xfrm>
          <a:solidFill>
            <a:schemeClr val="bg1"/>
          </a:solidFill>
        </p:spPr>
        <p:txBody>
          <a:bodyPr rtlCol="0">
            <a:noAutofit/>
          </a:bodyPr>
          <a:lstStyle/>
          <a:p>
            <a:pPr eaLnBrk="1" fontAlgn="auto" hangingPunct="1">
              <a:spcAft>
                <a:spcPts val="0"/>
              </a:spcAft>
              <a:buFont typeface="Arial" pitchFamily="34" charset="0"/>
              <a:buNone/>
              <a:defRPr/>
            </a:pPr>
            <a:r>
              <a:rPr lang="en-US" sz="2800" b="1" dirty="0" smtClean="0">
                <a:solidFill>
                  <a:srgbClr val="FF0000"/>
                </a:solidFill>
                <a:cs typeface="+mj-cs"/>
              </a:rPr>
              <a:t>Causes</a:t>
            </a:r>
            <a:endParaRPr lang="en-US" sz="2800" b="1" dirty="0" smtClean="0">
              <a:cs typeface="+mj-cs"/>
            </a:endParaRPr>
          </a:p>
          <a:p>
            <a:pPr eaLnBrk="1" fontAlgn="auto" hangingPunct="1">
              <a:spcAft>
                <a:spcPts val="0"/>
              </a:spcAft>
              <a:buFont typeface="Arial" pitchFamily="34" charset="0"/>
              <a:buNone/>
              <a:defRPr/>
            </a:pPr>
            <a:r>
              <a:rPr lang="en-US" sz="2800" b="1" dirty="0" smtClean="0">
                <a:cs typeface="+mj-cs"/>
              </a:rPr>
              <a:t>    1- Dietary</a:t>
            </a:r>
          </a:p>
          <a:p>
            <a:pPr eaLnBrk="1" fontAlgn="auto" hangingPunct="1">
              <a:spcAft>
                <a:spcPts val="0"/>
              </a:spcAft>
              <a:defRPr/>
            </a:pPr>
            <a:r>
              <a:rPr lang="en-US" sz="2800" b="1" dirty="0" smtClean="0">
                <a:cs typeface="+mj-cs"/>
                <a:hlinkClick r:id="rId3" tooltip="Soft drink"/>
              </a:rPr>
              <a:t>Soft drink</a:t>
            </a:r>
            <a:endParaRPr lang="en-US" sz="2800" b="1" dirty="0" smtClean="0">
              <a:cs typeface="+mj-cs"/>
            </a:endParaRPr>
          </a:p>
          <a:p>
            <a:pPr eaLnBrk="1" fontAlgn="auto" hangingPunct="1">
              <a:spcAft>
                <a:spcPts val="0"/>
              </a:spcAft>
              <a:defRPr/>
            </a:pPr>
            <a:r>
              <a:rPr lang="en-US" sz="2800" b="1" dirty="0" smtClean="0">
                <a:cs typeface="+mj-cs"/>
                <a:hlinkClick r:id="rId4" tooltip="Fast food"/>
              </a:rPr>
              <a:t>fast </a:t>
            </a:r>
            <a:r>
              <a:rPr lang="en-US" sz="2800" b="1" dirty="0" smtClean="0">
                <a:cs typeface="+mj-cs"/>
                <a:hlinkClick r:id="rId4" tooltip="Fast food"/>
              </a:rPr>
              <a:t>food</a:t>
            </a:r>
            <a:endParaRPr lang="en-US" sz="2800" b="1" dirty="0" smtClean="0">
              <a:cs typeface="+mj-cs"/>
            </a:endParaRPr>
          </a:p>
          <a:p>
            <a:pPr eaLnBrk="1" fontAlgn="auto" hangingPunct="1">
              <a:spcAft>
                <a:spcPts val="0"/>
              </a:spcAft>
              <a:defRPr/>
            </a:pPr>
            <a:r>
              <a:rPr lang="en-US" sz="2800" b="1" dirty="0" smtClean="0">
                <a:solidFill>
                  <a:srgbClr val="FF0000"/>
                </a:solidFill>
                <a:cs typeface="+mj-cs"/>
                <a:hlinkClick r:id="rId5" tooltip="Breastfeeding"/>
              </a:rPr>
              <a:t>“Breast-feeding</a:t>
            </a:r>
            <a:r>
              <a:rPr lang="en-US" sz="2800" b="1" dirty="0" smtClean="0">
                <a:solidFill>
                  <a:srgbClr val="FF0000"/>
                </a:solidFill>
                <a:cs typeface="+mj-cs"/>
              </a:rPr>
              <a:t> </a:t>
            </a:r>
            <a:r>
              <a:rPr lang="en-US" sz="2800" b="1" dirty="0" smtClean="0">
                <a:cs typeface="+mj-cs"/>
              </a:rPr>
              <a:t>“</a:t>
            </a:r>
            <a:endParaRPr lang="en-US" sz="2800" b="1" dirty="0" smtClean="0">
              <a:cs typeface="+mj-cs"/>
            </a:endParaRPr>
          </a:p>
          <a:p>
            <a:pPr eaLnBrk="1" fontAlgn="auto" hangingPunct="1">
              <a:spcAft>
                <a:spcPts val="0"/>
              </a:spcAft>
              <a:defRPr/>
            </a:pPr>
            <a:r>
              <a:rPr lang="en-US" sz="2800" b="1" dirty="0" smtClean="0">
                <a:solidFill>
                  <a:srgbClr val="FF0000"/>
                </a:solidFill>
                <a:cs typeface="+mj-cs"/>
              </a:rPr>
              <a:t>may protect against obesity in later life with the duration of breast-feeding inversely associated with the risk of being overweight later on. </a:t>
            </a:r>
          </a:p>
          <a:p>
            <a:pPr eaLnBrk="1" fontAlgn="auto" hangingPunct="1">
              <a:spcAft>
                <a:spcPts val="0"/>
              </a:spcAft>
              <a:defRPr/>
            </a:pPr>
            <a:endParaRPr lang="en-US" sz="2800" b="1" dirty="0" smtClean="0">
              <a:cs typeface="+mj-cs"/>
            </a:endParaRPr>
          </a:p>
          <a:p>
            <a:pPr eaLnBrk="1" fontAlgn="auto" hangingPunct="1">
              <a:spcAft>
                <a:spcPts val="0"/>
              </a:spcAft>
              <a:defRPr/>
            </a:pPr>
            <a:endParaRPr lang="en-US" sz="2800" b="1" dirty="0" smtClean="0">
              <a:cs typeface="+mj-cs"/>
            </a:endParaRPr>
          </a:p>
          <a:p>
            <a:pPr eaLnBrk="1" fontAlgn="auto" hangingPunct="1">
              <a:spcAft>
                <a:spcPts val="0"/>
              </a:spcAft>
              <a:defRPr/>
            </a:pPr>
            <a:endParaRPr lang="en-US" sz="2800" b="1" dirty="0">
              <a:cs typeface="+mj-cs"/>
            </a:endParaRPr>
          </a:p>
        </p:txBody>
      </p:sp>
      <p:sp>
        <p:nvSpPr>
          <p:cNvPr id="5" name="Text Placeholder 4"/>
          <p:cNvSpPr>
            <a:spLocks noGrp="1"/>
          </p:cNvSpPr>
          <p:nvPr>
            <p:ph type="body" sz="half" idx="2"/>
          </p:nvPr>
        </p:nvSpPr>
        <p:spPr/>
        <p:txBody>
          <a:bodyPr/>
          <a:lstStyle/>
          <a:p>
            <a:endParaRPr lang="ar-IQ" dirty="0"/>
          </a:p>
        </p:txBody>
      </p:sp>
      <p:pic>
        <p:nvPicPr>
          <p:cNvPr id="6" name="Picture 2" descr="C:\Users\Dr Shahenaz Mahmoud\Desktop\childhood-obesity[1].jpg"/>
          <p:cNvPicPr>
            <a:picLocks noGrp="1" noChangeAspect="1" noChangeArrowheads="1"/>
          </p:cNvPicPr>
          <p:nvPr>
            <p:ph idx="1"/>
          </p:nvPr>
        </p:nvPicPr>
        <p:blipFill>
          <a:blip r:embed="rId6"/>
          <a:srcRect/>
          <a:stretch>
            <a:fillRect/>
          </a:stretch>
        </p:blipFill>
        <p:spPr>
          <a:xfrm>
            <a:off x="152400" y="990600"/>
            <a:ext cx="3733800" cy="5334000"/>
          </a:xfr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925</TotalTime>
  <Words>404</Words>
  <Application>Microsoft Office PowerPoint</Application>
  <PresentationFormat>On-screen Show (4:3)</PresentationFormat>
  <Paragraphs>68</Paragraphs>
  <Slides>20</Slides>
  <Notes>2</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obesity</vt:lpstr>
      <vt:lpstr>Slide 2</vt:lpstr>
      <vt:lpstr>Case study A 7-year-old boy, presents to health child clinic because his parents are concerned  about his weight . His parents state that his diet is generally good. His birth weight was 4 kg and his development is normal. He is on no medication.  His general and systemic examination is normal .His height is125 cm (75th   percentile) and weight is 38.7 kg (99th percentile). </vt:lpstr>
      <vt:lpstr> Overweight and obesity  are defined as abnormal or excessive fat accumulation that presents a risk to health (WHO, 2010).   Childhood  obesity negatively affects a child's health or wellbeing.   </vt:lpstr>
      <vt:lpstr>The National Health and Nutrition Examination Survey (NHANES) indicates that the prevalence of obesity is increasing in all pediatric age groups, in both sexes, and in various ethnic and racial groups. </vt:lpstr>
      <vt:lpstr>Causes  Many factors, including genetics, environment, metabolism, lifestyle, and eating habits, are believed to play a role in the development of obesity.   However, more than 90% of cases are idiopathic; less than 10% are associated with hormonal or genetic causes.  </vt:lpstr>
      <vt:lpstr>Slide 7</vt:lpstr>
      <vt:lpstr>Slide 8</vt:lpstr>
      <vt:lpstr>Slide 9</vt:lpstr>
      <vt:lpstr>Slide 10</vt:lpstr>
      <vt:lpstr>Slide 11</vt:lpstr>
      <vt:lpstr>Slide 12</vt:lpstr>
      <vt:lpstr>Medications : Cortisol and other glucocorticoids Sulfonylureas Tricyclic antidepressants (TCAs) Monoamine oxidase inhibitors (MAOIs), such as phenelzine  </vt:lpstr>
      <vt:lpstr>Slide 14</vt:lpstr>
      <vt:lpstr>Slide 15</vt:lpstr>
      <vt:lpstr>Slide 16</vt:lpstr>
      <vt:lpstr>Evaluation  1)growth chart for weight, height, and BMI 2) medical causes of obesity 3) family eating habits, nutritional, and activity patterns  4) Complete pediatric history 5) Family history   6) Physical examination  7)Laboratory testing  </vt:lpstr>
      <vt:lpstr>Slide 18</vt:lpstr>
      <vt:lpstr>Slide 19</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OBESITY IN CHILDREN</dc:title>
  <dc:creator>Windows User</dc:creator>
  <cp:lastModifiedBy>DR.Ahmed Saker 2O14</cp:lastModifiedBy>
  <cp:revision>97</cp:revision>
  <dcterms:created xsi:type="dcterms:W3CDTF">2009-08-17T11:25:39Z</dcterms:created>
  <dcterms:modified xsi:type="dcterms:W3CDTF">2016-10-31T20:40:05Z</dcterms:modified>
</cp:coreProperties>
</file>